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5" r:id="rId8"/>
    <p:sldId id="262" r:id="rId9"/>
    <p:sldId id="266" r:id="rId10"/>
    <p:sldId id="267" r:id="rId11"/>
    <p:sldId id="263" r:id="rId12"/>
    <p:sldId id="264" r:id="rId13"/>
  </p:sldIdLst>
  <p:sldSz cx="9144000" cy="5143500" type="screen16x9"/>
  <p:notesSz cx="6858000" cy="9144000"/>
  <p:embeddedFontLst>
    <p:embeddedFont>
      <p:font typeface="Merriweather" panose="020B0604020202020204" charset="0"/>
      <p:regular r:id="rId15"/>
      <p:bold r:id="rId16"/>
      <p:italic r:id="rId17"/>
      <p:boldItalic r:id="rId18"/>
    </p:embeddedFont>
    <p:embeddedFont>
      <p:font typeface="Roboto"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8639" autoAdjust="0"/>
  </p:normalViewPr>
  <p:slideViewPr>
    <p:cSldViewPr snapToGrid="0">
      <p:cViewPr varScale="1">
        <p:scale>
          <a:sx n="101" d="100"/>
          <a:sy n="101" d="100"/>
        </p:scale>
        <p:origin x="922"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5c5f07e350_0_5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5c5f07e350_0_5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5ba230f0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5ba230f0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lnSpc>
                <a:spcPct val="150000"/>
              </a:lnSpc>
              <a:spcBef>
                <a:spcPts val="0"/>
              </a:spcBef>
              <a:spcAft>
                <a:spcPts val="0"/>
              </a:spcAft>
              <a:buSzPts val="1100"/>
              <a:buChar char="-"/>
            </a:pPr>
            <a:r>
              <a:rPr lang="en" sz="1200">
                <a:latin typeface="Times New Roman"/>
                <a:ea typeface="Times New Roman"/>
                <a:cs typeface="Times New Roman"/>
                <a:sym typeface="Times New Roman"/>
              </a:rPr>
              <a:t>Am analizat nevoile fiecărui tip de utilizator și am dezvoltat noțiunile analizate în vederea construirii unei aplicații ce cuprinde părți elementare ale învățământului superior.</a:t>
            </a:r>
            <a:endParaRPr sz="1200">
              <a:latin typeface="Times New Roman"/>
              <a:ea typeface="Times New Roman"/>
              <a:cs typeface="Times New Roman"/>
              <a:sym typeface="Times New Roman"/>
            </a:endParaRPr>
          </a:p>
          <a:p>
            <a:pPr marL="457200" lvl="0" indent="-298450" algn="l" rtl="0">
              <a:lnSpc>
                <a:spcPct val="150000"/>
              </a:lnSpc>
              <a:spcBef>
                <a:spcPts val="0"/>
              </a:spcBef>
              <a:spcAft>
                <a:spcPts val="0"/>
              </a:spcAft>
              <a:buSzPts val="1100"/>
              <a:buChar char="-"/>
            </a:pPr>
            <a:r>
              <a:rPr lang="en" sz="1200">
                <a:latin typeface="Times New Roman"/>
                <a:ea typeface="Times New Roman"/>
                <a:cs typeface="Times New Roman"/>
                <a:sym typeface="Times New Roman"/>
              </a:rPr>
              <a:t>Pentru arhitectura aplicației am avut ca sursă de inspirație proiectele cu care am interacționat pană în prezent, și am analizat avantajele arhitecturii regăsite în cadrul acestor proiecte, având ca scop principal o gestiune eficienta a aplicației.</a:t>
            </a:r>
            <a:endParaRPr sz="1200">
              <a:latin typeface="Times New Roman"/>
              <a:ea typeface="Times New Roman"/>
              <a:cs typeface="Times New Roman"/>
              <a:sym typeface="Times New Roman"/>
            </a:endParaRPr>
          </a:p>
          <a:p>
            <a:pPr marL="457200" lvl="0" indent="-298450" algn="l" rtl="0">
              <a:lnSpc>
                <a:spcPct val="150000"/>
              </a:lnSpc>
              <a:spcBef>
                <a:spcPts val="0"/>
              </a:spcBef>
              <a:spcAft>
                <a:spcPts val="0"/>
              </a:spcAft>
              <a:buSzPts val="1100"/>
              <a:buChar char="-"/>
            </a:pPr>
            <a:r>
              <a:rPr lang="en" sz="1200">
                <a:latin typeface="Times New Roman"/>
                <a:ea typeface="Times New Roman"/>
                <a:cs typeface="Times New Roman"/>
                <a:sym typeface="Times New Roman"/>
              </a:rPr>
              <a:t>La rândul lor, tehnologiile utilizate pentru dezvoltarea platformei sunt tehnologii folosite în cadrul proiectelor la care am contribuit pana la momentul actual.</a:t>
            </a:r>
            <a:endParaRPr sz="1200">
              <a:latin typeface="Times New Roman"/>
              <a:ea typeface="Times New Roman"/>
              <a:cs typeface="Times New Roman"/>
              <a:sym typeface="Times New Roman"/>
            </a:endParaRPr>
          </a:p>
          <a:p>
            <a:pPr marL="457200" lvl="0" indent="-298450" algn="l" rtl="0">
              <a:spcBef>
                <a:spcPts val="0"/>
              </a:spcBef>
              <a:spcAft>
                <a:spcPts val="0"/>
              </a:spcAft>
              <a:buSzPts val="1100"/>
              <a:buChar char="-"/>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5c5f07e350_0_5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5c5f07e350_0_5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5ba230f0e6_0_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5ba230f0e6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5ba230f0e6_0_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5ba230f0e6_0_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lnSpc>
                <a:spcPct val="150000"/>
              </a:lnSpc>
              <a:spcBef>
                <a:spcPts val="0"/>
              </a:spcBef>
              <a:spcAft>
                <a:spcPts val="0"/>
              </a:spcAft>
              <a:buClr>
                <a:schemeClr val="dk2"/>
              </a:buClr>
              <a:buSzPts val="1200"/>
              <a:buFont typeface="Roboto"/>
              <a:buChar char="-"/>
            </a:pPr>
            <a:r>
              <a:rPr lang="en" sz="1200">
                <a:solidFill>
                  <a:schemeClr val="dk2"/>
                </a:solidFill>
                <a:latin typeface="Roboto"/>
                <a:ea typeface="Roboto"/>
                <a:cs typeface="Roboto"/>
                <a:sym typeface="Roboto"/>
              </a:rPr>
              <a:t>Angular reprezinta unul dintre cele mai moderne și folosite framework-uri de front-end la ora actuală, el fiind dezvoltat și întreținut de către gigantul Google, alături de o comunitate de dezvoltatori. Este un framework de dezvoltare web cu sursă deschisă bazată pe limbajul TypeScript și a avut ca punct de plecare ideea de a extinde HTML-ul cu noi elemente denumite componente web care sa aducă funcționalități noi. </a:t>
            </a:r>
            <a:endParaRPr sz="1200">
              <a:solidFill>
                <a:schemeClr val="dk2"/>
              </a:solidFill>
              <a:latin typeface="Roboto"/>
              <a:ea typeface="Roboto"/>
              <a:cs typeface="Roboto"/>
              <a:sym typeface="Roboto"/>
            </a:endParaRPr>
          </a:p>
          <a:p>
            <a:pPr marL="457200" lvl="0" indent="-304800" algn="l" rtl="0">
              <a:lnSpc>
                <a:spcPct val="150000"/>
              </a:lnSpc>
              <a:spcBef>
                <a:spcPts val="0"/>
              </a:spcBef>
              <a:spcAft>
                <a:spcPts val="0"/>
              </a:spcAft>
              <a:buClr>
                <a:schemeClr val="dk2"/>
              </a:buClr>
              <a:buSzPts val="1200"/>
              <a:buFont typeface="Roboto"/>
              <a:buChar char="-"/>
            </a:pPr>
            <a:r>
              <a:rPr lang="en" sz="1200">
                <a:solidFill>
                  <a:schemeClr val="dk2"/>
                </a:solidFill>
                <a:latin typeface="Roboto"/>
                <a:ea typeface="Roboto"/>
                <a:cs typeface="Roboto"/>
                <a:sym typeface="Roboto"/>
              </a:rPr>
              <a:t>ASP.NET Core oferă un framework de dezvoltare optimizat, pentru aplicațiile care sunt implementate în cloud sau care rulează local. Consta în componente modulare, cu un nivel minim de operare, astfel încât să se păstreze flexibilitatea în timp ce sunt construite soluțiile.</a:t>
            </a:r>
            <a:endParaRPr sz="1200">
              <a:solidFill>
                <a:schemeClr val="dk2"/>
              </a:solidFill>
              <a:latin typeface="Roboto"/>
              <a:ea typeface="Roboto"/>
              <a:cs typeface="Roboto"/>
              <a:sym typeface="Roboto"/>
            </a:endParaRPr>
          </a:p>
          <a:p>
            <a:pPr marL="0" lvl="0" indent="0" algn="l" rtl="0">
              <a:spcBef>
                <a:spcPts val="160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5c5f07e350_0_5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5c5f07e350_0_5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5c5f07e350_0_5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5c5f07e350_0_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5ba230f0e6_0_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5ba230f0e6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125"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11" name="Google Shape;11;p2"/>
          <p:cNvSpPr txBox="1">
            <a:spLocks noGrp="1"/>
          </p:cNvSpPr>
          <p:nvPr>
            <p:ph type="ctrTitle"/>
          </p:nvPr>
        </p:nvSpPr>
        <p:spPr>
          <a:xfrm>
            <a:off x="311700" y="539725"/>
            <a:ext cx="8520600" cy="12825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2" name="Google Shape;12;p2"/>
          <p:cNvSpPr txBox="1">
            <a:spLocks noGrp="1"/>
          </p:cNvSpPr>
          <p:nvPr>
            <p:ph type="subTitle" idx="1"/>
          </p:nvPr>
        </p:nvSpPr>
        <p:spPr>
          <a:xfrm>
            <a:off x="311700" y="1878560"/>
            <a:ext cx="4242600" cy="7383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54"/>
        <p:cNvGrpSpPr/>
        <p:nvPr/>
      </p:nvGrpSpPr>
      <p:grpSpPr>
        <a:xfrm>
          <a:off x="0" y="0"/>
          <a:ext cx="0" cy="0"/>
          <a:chOff x="0" y="0"/>
          <a:chExt cx="0" cy="0"/>
        </a:xfrm>
      </p:grpSpPr>
      <p:sp>
        <p:nvSpPr>
          <p:cNvPr id="55" name="Google Shape;55;p11"/>
          <p:cNvSpPr txBox="1">
            <a:spLocks noGrp="1"/>
          </p:cNvSpPr>
          <p:nvPr>
            <p:ph type="title" hasCustomPrompt="1"/>
          </p:nvPr>
        </p:nvSpPr>
        <p:spPr>
          <a:xfrm>
            <a:off x="311750" y="831175"/>
            <a:ext cx="5334900" cy="12447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a:spLocks noGrp="1"/>
          </p:cNvSpPr>
          <p:nvPr>
            <p:ph type="body" idx="1"/>
          </p:nvPr>
        </p:nvSpPr>
        <p:spPr>
          <a:xfrm>
            <a:off x="311700" y="2121425"/>
            <a:ext cx="5334900" cy="942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accent2"/>
              </a:buClr>
              <a:buSzPts val="1300"/>
              <a:buChar char="●"/>
              <a:defRPr>
                <a:solidFill>
                  <a:schemeClr val="accent2"/>
                </a:solidFill>
              </a:defRPr>
            </a:lvl1pPr>
            <a:lvl2pPr marL="914400" lvl="1" indent="-298450">
              <a:spcBef>
                <a:spcPts val="1600"/>
              </a:spcBef>
              <a:spcAft>
                <a:spcPts val="0"/>
              </a:spcAft>
              <a:buClr>
                <a:schemeClr val="accent2"/>
              </a:buClr>
              <a:buSzPts val="1100"/>
              <a:buChar char="○"/>
              <a:defRPr>
                <a:solidFill>
                  <a:schemeClr val="accent2"/>
                </a:solidFill>
              </a:defRPr>
            </a:lvl2pPr>
            <a:lvl3pPr marL="1371600" lvl="2" indent="-298450">
              <a:spcBef>
                <a:spcPts val="1600"/>
              </a:spcBef>
              <a:spcAft>
                <a:spcPts val="0"/>
              </a:spcAft>
              <a:buClr>
                <a:schemeClr val="accent2"/>
              </a:buClr>
              <a:buSzPts val="1100"/>
              <a:buChar char="■"/>
              <a:defRPr>
                <a:solidFill>
                  <a:schemeClr val="accent2"/>
                </a:solidFill>
              </a:defRPr>
            </a:lvl3pPr>
            <a:lvl4pPr marL="1828800" lvl="3" indent="-298450">
              <a:spcBef>
                <a:spcPts val="1600"/>
              </a:spcBef>
              <a:spcAft>
                <a:spcPts val="0"/>
              </a:spcAft>
              <a:buClr>
                <a:schemeClr val="accent2"/>
              </a:buClr>
              <a:buSzPts val="1100"/>
              <a:buChar char="●"/>
              <a:defRPr>
                <a:solidFill>
                  <a:schemeClr val="accent2"/>
                </a:solidFill>
              </a:defRPr>
            </a:lvl4pPr>
            <a:lvl5pPr marL="2286000" lvl="4" indent="-298450">
              <a:spcBef>
                <a:spcPts val="1600"/>
              </a:spcBef>
              <a:spcAft>
                <a:spcPts val="0"/>
              </a:spcAft>
              <a:buClr>
                <a:schemeClr val="accent2"/>
              </a:buClr>
              <a:buSzPts val="1100"/>
              <a:buChar char="○"/>
              <a:defRPr>
                <a:solidFill>
                  <a:schemeClr val="accent2"/>
                </a:solidFill>
              </a:defRPr>
            </a:lvl5pPr>
            <a:lvl6pPr marL="2743200" lvl="5" indent="-298450">
              <a:spcBef>
                <a:spcPts val="1600"/>
              </a:spcBef>
              <a:spcAft>
                <a:spcPts val="0"/>
              </a:spcAft>
              <a:buClr>
                <a:schemeClr val="accent2"/>
              </a:buClr>
              <a:buSzPts val="1100"/>
              <a:buChar char="■"/>
              <a:defRPr>
                <a:solidFill>
                  <a:schemeClr val="accent2"/>
                </a:solidFill>
              </a:defRPr>
            </a:lvl6pPr>
            <a:lvl7pPr marL="3200400" lvl="6" indent="-298450">
              <a:spcBef>
                <a:spcPts val="1600"/>
              </a:spcBef>
              <a:spcAft>
                <a:spcPts val="0"/>
              </a:spcAft>
              <a:buClr>
                <a:schemeClr val="accent2"/>
              </a:buClr>
              <a:buSzPts val="1100"/>
              <a:buChar char="●"/>
              <a:defRPr>
                <a:solidFill>
                  <a:schemeClr val="accent2"/>
                </a:solidFill>
              </a:defRPr>
            </a:lvl7pPr>
            <a:lvl8pPr marL="3657600" lvl="7" indent="-298450">
              <a:spcBef>
                <a:spcPts val="1600"/>
              </a:spcBef>
              <a:spcAft>
                <a:spcPts val="0"/>
              </a:spcAft>
              <a:buClr>
                <a:schemeClr val="accent2"/>
              </a:buClr>
              <a:buSzPts val="1100"/>
              <a:buChar char="○"/>
              <a:defRPr>
                <a:solidFill>
                  <a:schemeClr val="accent2"/>
                </a:solidFill>
              </a:defRPr>
            </a:lvl8pPr>
            <a:lvl9pPr marL="4114800" lvl="8" indent="-298450">
              <a:spcBef>
                <a:spcPts val="1600"/>
              </a:spcBef>
              <a:spcAft>
                <a:spcPts val="1600"/>
              </a:spcAft>
              <a:buClr>
                <a:schemeClr val="accent2"/>
              </a:buClr>
              <a:buSzPts val="1100"/>
              <a:buChar char="■"/>
              <a:defRPr>
                <a:solidFill>
                  <a:schemeClr val="accent2"/>
                </a:solidFill>
              </a:defRPr>
            </a:lvl9pPr>
          </a:lstStyle>
          <a:p>
            <a:endParaRPr/>
          </a:p>
        </p:txBody>
      </p:sp>
      <p:sp>
        <p:nvSpPr>
          <p:cNvPr id="57" name="Google Shape;5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8"/>
        <p:cNvGrpSpPr/>
        <p:nvPr/>
      </p:nvGrpSpPr>
      <p:grpSpPr>
        <a:xfrm>
          <a:off x="0" y="0"/>
          <a:ext cx="0" cy="0"/>
          <a:chOff x="0" y="0"/>
          <a:chExt cx="0" cy="0"/>
        </a:xfrm>
      </p:grpSpPr>
      <p:sp>
        <p:nvSpPr>
          <p:cNvPr id="59" name="Google Shape;5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14"/>
        <p:cNvGrpSpPr/>
        <p:nvPr/>
      </p:nvGrpSpPr>
      <p:grpSpPr>
        <a:xfrm>
          <a:off x="0" y="0"/>
          <a:ext cx="0" cy="0"/>
          <a:chOff x="0" y="0"/>
          <a:chExt cx="0" cy="0"/>
        </a:xfrm>
      </p:grpSpPr>
      <p:sp>
        <p:nvSpPr>
          <p:cNvPr id="15" name="Google Shape;15;p3"/>
          <p:cNvSpPr/>
          <p:nvPr/>
        </p:nvSpPr>
        <p:spPr>
          <a:xfrm>
            <a:off x="0" y="48099"/>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accent3"/>
          </a:solidFill>
          <a:ln>
            <a:noFill/>
          </a:ln>
        </p:spPr>
      </p:sp>
      <p:sp>
        <p:nvSpPr>
          <p:cNvPr id="17" name="Google Shape;17;p3"/>
          <p:cNvSpPr txBox="1">
            <a:spLocks noGrp="1"/>
          </p:cNvSpPr>
          <p:nvPr>
            <p:ph type="title"/>
          </p:nvPr>
        </p:nvSpPr>
        <p:spPr>
          <a:xfrm>
            <a:off x="311700" y="539725"/>
            <a:ext cx="8520600" cy="12825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a:off x="0" y="44125"/>
            <a:ext cx="4313625" cy="4399375"/>
          </a:xfrm>
          <a:custGeom>
            <a:avLst/>
            <a:gdLst/>
            <a:ahLst/>
            <a:cxnLst/>
            <a:rect l="l" t="t" r="r" b="b"/>
            <a:pathLst>
              <a:path w="172545" h="175975" extrusionOk="0">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avLst/>
            <a:gdLst/>
            <a:ahLst/>
            <a:cxnLst/>
            <a:rect l="l" t="t" r="r" b="b"/>
            <a:pathLst>
              <a:path w="172676" h="175824" extrusionOk="0">
                <a:moveTo>
                  <a:pt x="0" y="6"/>
                </a:moveTo>
                <a:lnTo>
                  <a:pt x="172676" y="0"/>
                </a:lnTo>
                <a:lnTo>
                  <a:pt x="172562" y="126442"/>
                </a:lnTo>
                <a:lnTo>
                  <a:pt x="0" y="175824"/>
                </a:lnTo>
                <a:close/>
              </a:path>
            </a:pathLst>
          </a:custGeom>
          <a:solidFill>
            <a:schemeClr val="dk1"/>
          </a:solidFill>
          <a:ln>
            <a:noFill/>
          </a:ln>
        </p:spPr>
      </p:sp>
      <p:sp>
        <p:nvSpPr>
          <p:cNvPr id="23" name="Google Shape;23;p4"/>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4" name="Google Shape;24;p4"/>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5" name="Google Shape;25;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9" name="Google Shape;29;p5"/>
          <p:cNvSpPr txBox="1">
            <a:spLocks noGrp="1"/>
          </p:cNvSpPr>
          <p:nvPr>
            <p:ph type="body" idx="1"/>
          </p:nvPr>
        </p:nvSpPr>
        <p:spPr>
          <a:xfrm>
            <a:off x="311700" y="1505700"/>
            <a:ext cx="3999900" cy="3076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5"/>
          <p:cNvSpPr txBox="1">
            <a:spLocks noGrp="1"/>
          </p:cNvSpPr>
          <p:nvPr>
            <p:ph type="body" idx="2"/>
          </p:nvPr>
        </p:nvSpPr>
        <p:spPr>
          <a:xfrm>
            <a:off x="4832400" y="1505700"/>
            <a:ext cx="3999900" cy="3076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1" name="Google Shape;31;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5" name="Google Shape;35;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title"/>
          </p:nvPr>
        </p:nvSpPr>
        <p:spPr>
          <a:xfrm>
            <a:off x="311725" y="500925"/>
            <a:ext cx="3127500" cy="1829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9" name="Google Shape;39;p7"/>
          <p:cNvSpPr txBox="1">
            <a:spLocks noGrp="1"/>
          </p:cNvSpPr>
          <p:nvPr>
            <p:ph type="body" idx="1"/>
          </p:nvPr>
        </p:nvSpPr>
        <p:spPr>
          <a:xfrm>
            <a:off x="311700" y="2390650"/>
            <a:ext cx="3127500" cy="2298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accent2"/>
              </a:buClr>
              <a:buSzPts val="1300"/>
              <a:buChar char="●"/>
              <a:defRPr>
                <a:solidFill>
                  <a:schemeClr val="accent2"/>
                </a:solidFill>
              </a:defRPr>
            </a:lvl1pPr>
            <a:lvl2pPr marL="914400" lvl="1" indent="-298450">
              <a:spcBef>
                <a:spcPts val="1600"/>
              </a:spcBef>
              <a:spcAft>
                <a:spcPts val="0"/>
              </a:spcAft>
              <a:buClr>
                <a:schemeClr val="accent2"/>
              </a:buClr>
              <a:buSzPts val="1100"/>
              <a:buChar char="○"/>
              <a:defRPr>
                <a:solidFill>
                  <a:schemeClr val="accent2"/>
                </a:solidFill>
              </a:defRPr>
            </a:lvl2pPr>
            <a:lvl3pPr marL="1371600" lvl="2" indent="-298450">
              <a:spcBef>
                <a:spcPts val="1600"/>
              </a:spcBef>
              <a:spcAft>
                <a:spcPts val="0"/>
              </a:spcAft>
              <a:buClr>
                <a:schemeClr val="accent2"/>
              </a:buClr>
              <a:buSzPts val="1100"/>
              <a:buChar char="■"/>
              <a:defRPr>
                <a:solidFill>
                  <a:schemeClr val="accent2"/>
                </a:solidFill>
              </a:defRPr>
            </a:lvl3pPr>
            <a:lvl4pPr marL="1828800" lvl="3" indent="-298450">
              <a:spcBef>
                <a:spcPts val="1600"/>
              </a:spcBef>
              <a:spcAft>
                <a:spcPts val="0"/>
              </a:spcAft>
              <a:buClr>
                <a:schemeClr val="accent2"/>
              </a:buClr>
              <a:buSzPts val="1100"/>
              <a:buChar char="●"/>
              <a:defRPr>
                <a:solidFill>
                  <a:schemeClr val="accent2"/>
                </a:solidFill>
              </a:defRPr>
            </a:lvl4pPr>
            <a:lvl5pPr marL="2286000" lvl="4" indent="-298450">
              <a:spcBef>
                <a:spcPts val="1600"/>
              </a:spcBef>
              <a:spcAft>
                <a:spcPts val="0"/>
              </a:spcAft>
              <a:buClr>
                <a:schemeClr val="accent2"/>
              </a:buClr>
              <a:buSzPts val="1100"/>
              <a:buChar char="○"/>
              <a:defRPr>
                <a:solidFill>
                  <a:schemeClr val="accent2"/>
                </a:solidFill>
              </a:defRPr>
            </a:lvl5pPr>
            <a:lvl6pPr marL="2743200" lvl="5" indent="-298450">
              <a:spcBef>
                <a:spcPts val="1600"/>
              </a:spcBef>
              <a:spcAft>
                <a:spcPts val="0"/>
              </a:spcAft>
              <a:buClr>
                <a:schemeClr val="accent2"/>
              </a:buClr>
              <a:buSzPts val="1100"/>
              <a:buChar char="■"/>
              <a:defRPr>
                <a:solidFill>
                  <a:schemeClr val="accent2"/>
                </a:solidFill>
              </a:defRPr>
            </a:lvl6pPr>
            <a:lvl7pPr marL="3200400" lvl="6" indent="-298450">
              <a:spcBef>
                <a:spcPts val="1600"/>
              </a:spcBef>
              <a:spcAft>
                <a:spcPts val="0"/>
              </a:spcAft>
              <a:buClr>
                <a:schemeClr val="accent2"/>
              </a:buClr>
              <a:buSzPts val="1100"/>
              <a:buChar char="●"/>
              <a:defRPr>
                <a:solidFill>
                  <a:schemeClr val="accent2"/>
                </a:solidFill>
              </a:defRPr>
            </a:lvl7pPr>
            <a:lvl8pPr marL="3657600" lvl="7" indent="-298450">
              <a:spcBef>
                <a:spcPts val="1600"/>
              </a:spcBef>
              <a:spcAft>
                <a:spcPts val="0"/>
              </a:spcAft>
              <a:buClr>
                <a:schemeClr val="accent2"/>
              </a:buClr>
              <a:buSzPts val="1100"/>
              <a:buChar char="○"/>
              <a:defRPr>
                <a:solidFill>
                  <a:schemeClr val="accent2"/>
                </a:solidFill>
              </a:defRPr>
            </a:lvl8pPr>
            <a:lvl9pPr marL="4114800" lvl="8" indent="-298450">
              <a:spcBef>
                <a:spcPts val="1600"/>
              </a:spcBef>
              <a:spcAft>
                <a:spcPts val="1600"/>
              </a:spcAft>
              <a:buClr>
                <a:schemeClr val="accent2"/>
              </a:buClr>
              <a:buSzPts val="1100"/>
              <a:buChar char="■"/>
              <a:defRPr>
                <a:solidFill>
                  <a:schemeClr val="accent2"/>
                </a:solidFill>
              </a:defRPr>
            </a:lvl9pPr>
          </a:lstStyle>
          <a:p>
            <a:endParaRPr/>
          </a:p>
        </p:txBody>
      </p:sp>
      <p:sp>
        <p:nvSpPr>
          <p:cNvPr id="40" name="Google Shape;4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41"/>
        <p:cNvGrpSpPr/>
        <p:nvPr/>
      </p:nvGrpSpPr>
      <p:grpSpPr>
        <a:xfrm>
          <a:off x="0" y="0"/>
          <a:ext cx="0" cy="0"/>
          <a:chOff x="0" y="0"/>
          <a:chExt cx="0" cy="0"/>
        </a:xfrm>
      </p:grpSpPr>
      <p:sp>
        <p:nvSpPr>
          <p:cNvPr id="42" name="Google Shape;42;p8"/>
          <p:cNvSpPr txBox="1">
            <a:spLocks noGrp="1"/>
          </p:cNvSpPr>
          <p:nvPr>
            <p:ph type="title"/>
          </p:nvPr>
        </p:nvSpPr>
        <p:spPr>
          <a:xfrm>
            <a:off x="311675" y="798600"/>
            <a:ext cx="6247800" cy="35463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43" name="Google Shape;4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9"/>
          <p:cNvSpPr txBox="1">
            <a:spLocks noGrp="1"/>
          </p:cNvSpPr>
          <p:nvPr>
            <p:ph type="title"/>
          </p:nvPr>
        </p:nvSpPr>
        <p:spPr>
          <a:xfrm>
            <a:off x="311300" y="500925"/>
            <a:ext cx="3704400" cy="2049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47" name="Google Shape;47;p9"/>
          <p:cNvSpPr txBox="1">
            <a:spLocks noGrp="1"/>
          </p:cNvSpPr>
          <p:nvPr>
            <p:ph type="subTitle" idx="1"/>
          </p:nvPr>
        </p:nvSpPr>
        <p:spPr>
          <a:xfrm>
            <a:off x="304800" y="2626725"/>
            <a:ext cx="3704400" cy="926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a:endParaRPr/>
          </a:p>
        </p:txBody>
      </p:sp>
      <p:sp>
        <p:nvSpPr>
          <p:cNvPr id="48" name="Google Shape;48;p9"/>
          <p:cNvSpPr txBox="1">
            <a:spLocks noGrp="1"/>
          </p:cNvSpPr>
          <p:nvPr>
            <p:ph type="body" idx="2"/>
          </p:nvPr>
        </p:nvSpPr>
        <p:spPr>
          <a:xfrm>
            <a:off x="4879025" y="500925"/>
            <a:ext cx="3954000" cy="4111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9" name="Google Shape;49;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0"/>
          <p:cNvSpPr txBox="1">
            <a:spLocks noGrp="1"/>
          </p:cNvSpPr>
          <p:nvPr>
            <p:ph type="body" idx="1"/>
          </p:nvPr>
        </p:nvSpPr>
        <p:spPr>
          <a:xfrm>
            <a:off x="311700" y="4521400"/>
            <a:ext cx="7979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a:endParaRPr/>
          </a:p>
        </p:txBody>
      </p:sp>
      <p:sp>
        <p:nvSpPr>
          <p:cNvPr id="53" name="Google Shape;5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radig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marL="914400" lvl="1"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marL="1371600" lvl="2"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marL="1828800" lvl="3"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marL="2286000" lvl="4"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marL="2743200" lvl="5"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marL="3200400" lvl="6"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marL="3657600" lvl="7"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marL="4114800" lvl="8" indent="-298450">
              <a:lnSpc>
                <a:spcPct val="115000"/>
              </a:lnSpc>
              <a:spcBef>
                <a:spcPts val="1600"/>
              </a:spcBef>
              <a:spcAft>
                <a:spcPts val="1600"/>
              </a:spcAft>
              <a:buClr>
                <a:schemeClr val="dk2"/>
              </a:buClr>
              <a:buSzPts val="1100"/>
              <a:buFont typeface="Roboto"/>
              <a:buChar char="■"/>
              <a:defRPr sz="1100">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media" Target="../media/media6.mp4"/><Relationship Id="rId7" Type="http://schemas.openxmlformats.org/officeDocument/2006/relationships/image" Target="../media/image8.png"/><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7.png"/><Relationship Id="rId5" Type="http://schemas.openxmlformats.org/officeDocument/2006/relationships/slideLayout" Target="../slideLayouts/slideLayout11.xml"/><Relationship Id="rId4" Type="http://schemas.openxmlformats.org/officeDocument/2006/relationships/video" Target="../media/media6.mp4"/></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media" Target="../media/media2.mp4"/><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7.xml"/><Relationship Id="rId5" Type="http://schemas.openxmlformats.org/officeDocument/2006/relationships/slideLayout" Target="../slideLayouts/slideLayout3.xml"/><Relationship Id="rId4" Type="http://schemas.openxmlformats.org/officeDocument/2006/relationships/video" Target="../media/media2.mp4"/></Relationships>
</file>

<file path=ppt/slides/_rels/slide9.xml.rels><?xml version="1.0" encoding="UTF-8" standalone="yes"?>
<Relationships xmlns="http://schemas.openxmlformats.org/package/2006/relationships"><Relationship Id="rId3" Type="http://schemas.microsoft.com/office/2007/relationships/media" Target="../media/media4.mp4"/><Relationship Id="rId7" Type="http://schemas.openxmlformats.org/officeDocument/2006/relationships/image" Target="../media/image6.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5.png"/><Relationship Id="rId5" Type="http://schemas.openxmlformats.org/officeDocument/2006/relationships/slideLayout" Target="../slideLayouts/slideLayout11.xml"/><Relationship Id="rId4" Type="http://schemas.openxmlformats.org/officeDocument/2006/relationships/video" Target="../media/media4.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3"/>
          <p:cNvSpPr txBox="1">
            <a:spLocks noGrp="1"/>
          </p:cNvSpPr>
          <p:nvPr>
            <p:ph type="ctrTitle"/>
          </p:nvPr>
        </p:nvSpPr>
        <p:spPr>
          <a:xfrm>
            <a:off x="311700" y="539725"/>
            <a:ext cx="8520600" cy="128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Academic Management</a:t>
            </a:r>
            <a:endParaRPr/>
          </a:p>
        </p:txBody>
      </p:sp>
      <p:sp>
        <p:nvSpPr>
          <p:cNvPr id="65" name="Google Shape;65;p13"/>
          <p:cNvSpPr txBox="1">
            <a:spLocks noGrp="1"/>
          </p:cNvSpPr>
          <p:nvPr>
            <p:ph type="subTitle" idx="1"/>
          </p:nvPr>
        </p:nvSpPr>
        <p:spPr>
          <a:xfrm>
            <a:off x="311700" y="1878560"/>
            <a:ext cx="4242600" cy="73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i="1"/>
              <a:t>Andro Bianca-Andrada</a:t>
            </a:r>
            <a:endParaRPr i="1"/>
          </a:p>
          <a:p>
            <a:pPr marL="0" lvl="0" indent="0" algn="l" rtl="0">
              <a:spcBef>
                <a:spcPts val="0"/>
              </a:spcBef>
              <a:spcAft>
                <a:spcPts val="0"/>
              </a:spcAft>
              <a:buNone/>
            </a:pPr>
            <a:r>
              <a:rPr lang="en" i="1"/>
              <a:t>Prof. Colab. Olariu Florin</a:t>
            </a:r>
            <a:endParaRPr i="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Admin">
            <a:hlinkClick r:id="" action="ppaction://media"/>
            <a:extLst>
              <a:ext uri="{FF2B5EF4-FFF2-40B4-BE49-F238E27FC236}">
                <a16:creationId xmlns:a16="http://schemas.microsoft.com/office/drawing/2014/main" id="{CB5F0750-8747-4517-A34B-E4D8A9FCCBEA}"/>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0"/>
            <a:ext cx="9144000" cy="5143500"/>
          </a:xfrm>
          <a:prstGeom prst="rect">
            <a:avLst/>
          </a:prstGeom>
        </p:spPr>
      </p:pic>
      <p:pic>
        <p:nvPicPr>
          <p:cNvPr id="3" name="final_5d18634d174bdc0014313876_350838">
            <a:hlinkClick r:id="" action="ppaction://media"/>
            <a:extLst>
              <a:ext uri="{FF2B5EF4-FFF2-40B4-BE49-F238E27FC236}">
                <a16:creationId xmlns:a16="http://schemas.microsoft.com/office/drawing/2014/main" id="{5C897E05-12E9-4D54-AEB2-C6128B89ED8F}"/>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3795" y="0"/>
            <a:ext cx="9144000" cy="5143500"/>
          </a:xfrm>
          <a:prstGeom prst="rect">
            <a:avLst/>
          </a:prstGeom>
        </p:spPr>
      </p:pic>
    </p:spTree>
    <p:extLst>
      <p:ext uri="{BB962C8B-B14F-4D97-AF65-F5344CB8AC3E}">
        <p14:creationId xmlns:p14="http://schemas.microsoft.com/office/powerpoint/2010/main" val="1235278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4545"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73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2"/>
                </p:tgtEl>
              </p:cMediaNode>
            </p:video>
            <p:seq concurrent="1" nextAc="seek">
              <p:cTn id="12" restart="whenNotActive" fill="hold" evtFilter="cancelBubble" nodeType="interactiveSeq">
                <p:stCondLst>
                  <p:cond evt="onClick" delay="0">
                    <p:tgtEl>
                      <p:spTgt spid="2"/>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2"/>
                                        </p:tgtEl>
                                      </p:cBhvr>
                                    </p:cmd>
                                  </p:childTnLst>
                                </p:cTn>
                              </p:par>
                            </p:childTnLst>
                          </p:cTn>
                        </p:par>
                      </p:childTnLst>
                    </p:cTn>
                  </p:par>
                </p:childTnLst>
              </p:cTn>
              <p:nextCondLst>
                <p:cond evt="onClick" delay="0">
                  <p:tgtEl>
                    <p:spTgt spid="2"/>
                  </p:tgtEl>
                </p:cond>
              </p:nextCondLst>
            </p:seq>
            <p:video>
              <p:cMediaNode vol="80000">
                <p:cTn id="17" fill="hold" display="0">
                  <p:stCondLst>
                    <p:cond delay="indefinite"/>
                  </p:stCondLst>
                </p:cTn>
                <p:tgtEl>
                  <p:spTgt spid="3"/>
                </p:tgtEl>
              </p:cMediaNode>
            </p:video>
            <p:seq concurrent="1" nextAc="seek">
              <p:cTn id="18" restart="whenNotActive" fill="hold" evtFilter="cancelBubble" nodeType="interactiveSeq">
                <p:stCondLst>
                  <p:cond evt="onClick" delay="0">
                    <p:tgtEl>
                      <p:spTgt spid="3"/>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0"/>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Concluzii</a:t>
            </a:r>
            <a:endParaRPr/>
          </a:p>
        </p:txBody>
      </p:sp>
      <p:sp>
        <p:nvSpPr>
          <p:cNvPr id="108" name="Google Shape;108;p20"/>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0" lvl="0" indent="457200" algn="l" rtl="0">
              <a:lnSpc>
                <a:spcPct val="150000"/>
              </a:lnSpc>
              <a:spcBef>
                <a:spcPts val="0"/>
              </a:spcBef>
              <a:spcAft>
                <a:spcPts val="0"/>
              </a:spcAft>
              <a:buNone/>
            </a:pPr>
            <a:r>
              <a:rPr lang="en" sz="1200">
                <a:solidFill>
                  <a:srgbClr val="666666"/>
                </a:solidFill>
              </a:rPr>
              <a:t>Soluția dezvoltată are scopul :</a:t>
            </a:r>
            <a:endParaRPr sz="1200">
              <a:solidFill>
                <a:srgbClr val="666666"/>
              </a:solidFill>
            </a:endParaRPr>
          </a:p>
          <a:p>
            <a:pPr marL="457200" lvl="0" indent="-304800" algn="l" rtl="0">
              <a:lnSpc>
                <a:spcPct val="150000"/>
              </a:lnSpc>
              <a:spcBef>
                <a:spcPts val="0"/>
              </a:spcBef>
              <a:spcAft>
                <a:spcPts val="0"/>
              </a:spcAft>
              <a:buClr>
                <a:srgbClr val="666666"/>
              </a:buClr>
              <a:buSzPts val="1200"/>
              <a:buChar char="●"/>
            </a:pPr>
            <a:r>
              <a:rPr lang="en" sz="1200">
                <a:solidFill>
                  <a:srgbClr val="666666"/>
                </a:solidFill>
              </a:rPr>
              <a:t>Imbunatatire experienței studentului și a profesorului in cadrul facultății;</a:t>
            </a:r>
            <a:endParaRPr sz="1200">
              <a:solidFill>
                <a:srgbClr val="666666"/>
              </a:solidFill>
            </a:endParaRPr>
          </a:p>
          <a:p>
            <a:pPr marL="457200" lvl="0" indent="-304800" algn="l" rtl="0">
              <a:lnSpc>
                <a:spcPct val="150000"/>
              </a:lnSpc>
              <a:spcBef>
                <a:spcPts val="0"/>
              </a:spcBef>
              <a:spcAft>
                <a:spcPts val="0"/>
              </a:spcAft>
              <a:buClr>
                <a:srgbClr val="666666"/>
              </a:buClr>
              <a:buSzPts val="1200"/>
              <a:buChar char="●"/>
            </a:pPr>
            <a:r>
              <a:rPr lang="en" sz="1200">
                <a:solidFill>
                  <a:srgbClr val="666666"/>
                </a:solidFill>
              </a:rPr>
              <a:t>Centralizarea proceselor academice </a:t>
            </a:r>
            <a:endParaRPr sz="1200">
              <a:solidFill>
                <a:srgbClr val="666666"/>
              </a:solidFill>
            </a:endParaRPr>
          </a:p>
          <a:p>
            <a:pPr marL="457200" lvl="0" indent="-304800" algn="just" rtl="0">
              <a:lnSpc>
                <a:spcPct val="150000"/>
              </a:lnSpc>
              <a:spcBef>
                <a:spcPts val="0"/>
              </a:spcBef>
              <a:spcAft>
                <a:spcPts val="0"/>
              </a:spcAft>
              <a:buClr>
                <a:srgbClr val="666666"/>
              </a:buClr>
              <a:buSzPts val="1200"/>
              <a:buChar char="●"/>
            </a:pPr>
            <a:r>
              <a:rPr lang="en" sz="1200"/>
              <a:t>Distribuirea mai rapida a punctajelor către studenți</a:t>
            </a:r>
            <a:endParaRPr sz="1200"/>
          </a:p>
          <a:p>
            <a:pPr marL="457200" lvl="0" indent="-304800" algn="just" rtl="0">
              <a:lnSpc>
                <a:spcPct val="150000"/>
              </a:lnSpc>
              <a:spcBef>
                <a:spcPts val="0"/>
              </a:spcBef>
              <a:spcAft>
                <a:spcPts val="0"/>
              </a:spcAft>
              <a:buClr>
                <a:srgbClr val="666666"/>
              </a:buClr>
              <a:buSzPts val="1200"/>
              <a:buChar char="●"/>
            </a:pPr>
            <a:r>
              <a:rPr lang="en" sz="1200"/>
              <a:t>O platforma cât mai prietenoasă </a:t>
            </a:r>
            <a:endParaRPr sz="1200"/>
          </a:p>
          <a:p>
            <a:pPr marL="457200" lvl="0" indent="-304800" algn="just" rtl="0">
              <a:lnSpc>
                <a:spcPct val="150000"/>
              </a:lnSpc>
              <a:spcBef>
                <a:spcPts val="0"/>
              </a:spcBef>
              <a:spcAft>
                <a:spcPts val="0"/>
              </a:spcAft>
              <a:buSzPts val="1200"/>
              <a:buChar char="●"/>
            </a:pPr>
            <a:r>
              <a:rPr lang="en" sz="1200"/>
              <a:t>Propagarea rapida a informatilor intre studenti si profesori</a:t>
            </a:r>
            <a:endParaRPr sz="1200"/>
          </a:p>
          <a:p>
            <a:pPr marL="457200" lvl="0" indent="0" algn="l" rtl="0">
              <a:lnSpc>
                <a:spcPct val="150000"/>
              </a:lnSpc>
              <a:spcBef>
                <a:spcPts val="0"/>
              </a:spcBef>
              <a:spcAft>
                <a:spcPts val="0"/>
              </a:spcAft>
              <a:buNone/>
            </a:pPr>
            <a:endParaRPr sz="1200">
              <a:solidFill>
                <a:srgbClr val="666666"/>
              </a:solidFill>
            </a:endParaRPr>
          </a:p>
          <a:p>
            <a:pPr marL="0" lvl="0" indent="0" algn="l" rtl="0">
              <a:lnSpc>
                <a:spcPct val="150000"/>
              </a:lnSpc>
              <a:spcBef>
                <a:spcPts val="0"/>
              </a:spcBef>
              <a:spcAft>
                <a:spcPts val="0"/>
              </a:spcAft>
              <a:buNone/>
            </a:pPr>
            <a:endParaRPr sz="1200">
              <a:solidFill>
                <a:srgbClr val="666666"/>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1"/>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Directii viitoare</a:t>
            </a:r>
            <a:endParaRPr/>
          </a:p>
        </p:txBody>
      </p:sp>
      <p:sp>
        <p:nvSpPr>
          <p:cNvPr id="114" name="Google Shape;114;p21"/>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SzPts val="1300"/>
              <a:buChar char="●"/>
            </a:pPr>
            <a:r>
              <a:rPr lang="en"/>
              <a:t>Vizualizarea orarului</a:t>
            </a:r>
            <a:endParaRPr/>
          </a:p>
          <a:p>
            <a:pPr marL="457200" lvl="0" indent="-311150" algn="l" rtl="0">
              <a:lnSpc>
                <a:spcPct val="150000"/>
              </a:lnSpc>
              <a:spcBef>
                <a:spcPts val="0"/>
              </a:spcBef>
              <a:spcAft>
                <a:spcPts val="0"/>
              </a:spcAft>
              <a:buSzPts val="1300"/>
              <a:buChar char="●"/>
            </a:pPr>
            <a:r>
              <a:rPr lang="en"/>
              <a:t>Adaugare fotografie de profil</a:t>
            </a:r>
            <a:endParaRPr/>
          </a:p>
          <a:p>
            <a:pPr marL="457200" lvl="0" indent="-311150" algn="l" rtl="0">
              <a:lnSpc>
                <a:spcPct val="150000"/>
              </a:lnSpc>
              <a:spcBef>
                <a:spcPts val="0"/>
              </a:spcBef>
              <a:spcAft>
                <a:spcPts val="0"/>
              </a:spcAft>
              <a:buSzPts val="1300"/>
              <a:buChar char="●"/>
            </a:pPr>
            <a:r>
              <a:rPr lang="en"/>
              <a:t>Adaugare restrictii</a:t>
            </a:r>
            <a:endParaRPr/>
          </a:p>
          <a:p>
            <a:pPr marL="457200" lvl="0" indent="-311150" algn="l" rtl="0">
              <a:lnSpc>
                <a:spcPct val="150000"/>
              </a:lnSpc>
              <a:spcBef>
                <a:spcPts val="0"/>
              </a:spcBef>
              <a:spcAft>
                <a:spcPts val="0"/>
              </a:spcAft>
              <a:buSzPts val="1300"/>
              <a:buChar char="●"/>
            </a:pPr>
            <a:r>
              <a:rPr lang="en"/>
              <a:t>Posibilitatea crearii grupurilor de interes comun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Introducere</a:t>
            </a:r>
            <a:endParaRPr/>
          </a:p>
        </p:txBody>
      </p:sp>
      <p:sp>
        <p:nvSpPr>
          <p:cNvPr id="71" name="Google Shape;71;p14"/>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0" lvl="0" indent="457200" algn="just" rtl="0">
              <a:lnSpc>
                <a:spcPct val="150000"/>
              </a:lnSpc>
              <a:spcBef>
                <a:spcPts val="0"/>
              </a:spcBef>
              <a:spcAft>
                <a:spcPts val="0"/>
              </a:spcAft>
              <a:buNone/>
            </a:pPr>
            <a:r>
              <a:rPr lang="en" sz="1200">
                <a:solidFill>
                  <a:srgbClr val="666666"/>
                </a:solidFill>
              </a:rPr>
              <a:t>Această lucrare de licență a avut ca punct de plecare un catalog online care să ajute distribuirea mai rapida a punctajelor către studenți și o platforma cât mai prietenoasă pentru utilizatorii ce vor interactiona cu aplicatia. </a:t>
            </a:r>
            <a:endParaRPr sz="1200">
              <a:solidFill>
                <a:srgbClr val="666666"/>
              </a:solidFill>
            </a:endParaRPr>
          </a:p>
          <a:p>
            <a:pPr marL="0" lvl="0" indent="457200" algn="just" rtl="0">
              <a:lnSpc>
                <a:spcPct val="150000"/>
              </a:lnSpc>
              <a:spcBef>
                <a:spcPts val="0"/>
              </a:spcBef>
              <a:spcAft>
                <a:spcPts val="0"/>
              </a:spcAft>
              <a:buNone/>
            </a:pPr>
            <a:r>
              <a:rPr lang="en" sz="1200">
                <a:solidFill>
                  <a:srgbClr val="666666"/>
                </a:solidFill>
              </a:rPr>
              <a:t>Faptul ca în momentul de fața toate activitățile strâns legate de facultate se desfășoară pe platforme diferite a fost un alt motiv care a dus la dezvoltarea acestei platforme. Această afirmație are la baza faptul ca resursele și punctajele studenților nu pot fi găsite rapid, ele fiind distribuite în funcție de materia cărei aparțin, și putem continua cu alte exemple.</a:t>
            </a:r>
            <a:endParaRPr sz="1200">
              <a:solidFill>
                <a:srgbClr val="666666"/>
              </a:solidFill>
            </a:endParaRPr>
          </a:p>
          <a:p>
            <a:pPr marL="0" lvl="0" indent="457200" algn="just" rtl="0">
              <a:lnSpc>
                <a:spcPct val="150000"/>
              </a:lnSpc>
              <a:spcBef>
                <a:spcPts val="0"/>
              </a:spcBef>
              <a:spcAft>
                <a:spcPts val="0"/>
              </a:spcAft>
              <a:buNone/>
            </a:pPr>
            <a:r>
              <a:rPr lang="en" sz="1200">
                <a:solidFill>
                  <a:srgbClr val="666666"/>
                </a:solidFill>
              </a:rPr>
              <a:t>Am ales aceasta tema deoarece am găsit foarte folositor ca toate aceste activități sa fie incorporate într-un singur loc pentru o mai ușoară gestionare a acestora.</a:t>
            </a:r>
            <a:endParaRPr sz="1200">
              <a:solidFill>
                <a:srgbClr val="666666"/>
              </a:solidFill>
            </a:endParaRPr>
          </a:p>
          <a:p>
            <a:pPr marL="0" lvl="0" indent="457200" algn="just" rtl="0">
              <a:lnSpc>
                <a:spcPct val="150000"/>
              </a:lnSpc>
              <a:spcBef>
                <a:spcPts val="0"/>
              </a:spcBef>
              <a:spcAft>
                <a:spcPts val="0"/>
              </a:spcAft>
              <a:buNone/>
            </a:pPr>
            <a:endParaRPr sz="1200">
              <a:solidFill>
                <a:srgbClr val="000000"/>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5"/>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Contributii</a:t>
            </a:r>
            <a:endParaRPr/>
          </a:p>
        </p:txBody>
      </p:sp>
      <p:sp>
        <p:nvSpPr>
          <p:cNvPr id="77" name="Google Shape;77;p15"/>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0" lvl="0" indent="457200" algn="l" rtl="0">
              <a:lnSpc>
                <a:spcPct val="150000"/>
              </a:lnSpc>
              <a:spcBef>
                <a:spcPts val="0"/>
              </a:spcBef>
              <a:spcAft>
                <a:spcPts val="0"/>
              </a:spcAft>
              <a:buNone/>
            </a:pPr>
            <a:r>
              <a:rPr lang="en" sz="1200" dirty="0">
                <a:solidFill>
                  <a:schemeClr val="bg2"/>
                </a:solidFill>
                <a:latin typeface="Roboto" panose="020B0604020202020204" charset="0"/>
                <a:ea typeface="Roboto" panose="020B0604020202020204" charset="0"/>
                <a:cs typeface="Times New Roman"/>
                <a:sym typeface="Times New Roman"/>
              </a:rPr>
              <a:t>Platforma dezvoltată îmbină ideile proprii, îndrumate de domnul profesor coordonator Olariu Florin, împreună cu unele idei propuse de acesta, în vederea realizării unei aplicații ce oferă o interfață prietenoasă și intuitivă alături de o experiență plăcută utilizatorului. </a:t>
            </a:r>
            <a:endParaRPr sz="1200" dirty="0">
              <a:solidFill>
                <a:schemeClr val="bg2"/>
              </a:solidFill>
              <a:latin typeface="Roboto" panose="020B0604020202020204" charset="0"/>
              <a:ea typeface="Roboto" panose="020B0604020202020204" charset="0"/>
              <a:cs typeface="Times New Roman"/>
              <a:sym typeface="Times New Roman"/>
            </a:endParaRPr>
          </a:p>
          <a:p>
            <a:pPr marL="0" lvl="0" indent="457200" algn="l" rtl="0">
              <a:lnSpc>
                <a:spcPct val="150000"/>
              </a:lnSpc>
              <a:spcBef>
                <a:spcPts val="0"/>
              </a:spcBef>
              <a:spcAft>
                <a:spcPts val="0"/>
              </a:spcAft>
              <a:buNone/>
            </a:pPr>
            <a:r>
              <a:rPr lang="en" sz="1200" dirty="0">
                <a:solidFill>
                  <a:schemeClr val="bg2"/>
                </a:solidFill>
                <a:latin typeface="Roboto" panose="020B0604020202020204" charset="0"/>
                <a:ea typeface="Roboto" panose="020B0604020202020204" charset="0"/>
                <a:cs typeface="Times New Roman"/>
                <a:sym typeface="Times New Roman"/>
              </a:rPr>
              <a:t>Funcționalitățile dezvoltate în aplicație au avut ca punct de reper aplicațiile deja existente pe piață în domeniul academic, dar am adus și o serie de funcționalități inovative, care au pornit de la idei proprii.</a:t>
            </a:r>
            <a:endParaRPr sz="1200" dirty="0">
              <a:solidFill>
                <a:schemeClr val="bg2"/>
              </a:solidFill>
              <a:latin typeface="Roboto" panose="020B0604020202020204" charset="0"/>
              <a:ea typeface="Roboto" panose="020B0604020202020204" charset="0"/>
              <a:cs typeface="Times New Roman"/>
              <a:sym typeface="Times New Roman"/>
            </a:endParaRPr>
          </a:p>
          <a:p>
            <a:pPr marL="0" lvl="0" indent="457200" algn="l" rtl="0">
              <a:lnSpc>
                <a:spcPct val="150000"/>
              </a:lnSpc>
              <a:spcBef>
                <a:spcPts val="0"/>
              </a:spcBef>
              <a:spcAft>
                <a:spcPts val="0"/>
              </a:spcAft>
              <a:buNone/>
            </a:pPr>
            <a:endParaRPr sz="1200" dirty="0">
              <a:solidFill>
                <a:srgbClr val="000000"/>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Arhitectura</a:t>
            </a:r>
            <a:endParaRPr/>
          </a:p>
        </p:txBody>
      </p:sp>
      <p:sp>
        <p:nvSpPr>
          <p:cNvPr id="83" name="Google Shape;83;p16"/>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0" lvl="0" indent="457200" algn="l" rtl="0">
              <a:lnSpc>
                <a:spcPct val="150000"/>
              </a:lnSpc>
              <a:spcBef>
                <a:spcPts val="0"/>
              </a:spcBef>
              <a:spcAft>
                <a:spcPts val="0"/>
              </a:spcAft>
              <a:buNone/>
            </a:pPr>
            <a:r>
              <a:rPr lang="en" sz="1200" dirty="0">
                <a:solidFill>
                  <a:srgbClr val="666666"/>
                </a:solidFill>
              </a:rPr>
              <a:t>Aplicația este constituită din 2 mari componente : Serverul și Clientul, și respecta modelul arhitectural 3-Tier. Serverul folosește  REST API’s și Repository Patern , iar Clientul folosește o arhitectură de tip SPA(Single plage aplication) și reprezintă nivelul de prezentare al aplicației.</a:t>
            </a:r>
            <a:endParaRPr sz="1200" dirty="0">
              <a:solidFill>
                <a:srgbClr val="666666"/>
              </a:solidFill>
            </a:endParaRPr>
          </a:p>
          <a:p>
            <a:pPr marL="0" lvl="0" indent="457200" algn="l" rtl="0">
              <a:lnSpc>
                <a:spcPct val="150000"/>
              </a:lnSpc>
              <a:spcBef>
                <a:spcPts val="0"/>
              </a:spcBef>
              <a:spcAft>
                <a:spcPts val="0"/>
              </a:spcAft>
              <a:buNone/>
            </a:pPr>
            <a:r>
              <a:rPr lang="en" sz="1200" dirty="0">
                <a:solidFill>
                  <a:srgbClr val="666666"/>
                </a:solidFill>
              </a:rPr>
              <a:t>Acestea sunt cele 5 module ale aplicației:</a:t>
            </a:r>
            <a:endParaRPr sz="1200" dirty="0">
              <a:solidFill>
                <a:srgbClr val="666666"/>
              </a:solidFill>
            </a:endParaRPr>
          </a:p>
          <a:p>
            <a:pPr marL="457200" lvl="0" indent="-304800" algn="just" rtl="0">
              <a:lnSpc>
                <a:spcPct val="150000"/>
              </a:lnSpc>
              <a:spcBef>
                <a:spcPts val="0"/>
              </a:spcBef>
              <a:spcAft>
                <a:spcPts val="0"/>
              </a:spcAft>
              <a:buClr>
                <a:srgbClr val="666666"/>
              </a:buClr>
              <a:buSzPts val="1200"/>
              <a:buChar char="●"/>
            </a:pPr>
            <a:r>
              <a:rPr lang="en" sz="1200" dirty="0">
                <a:solidFill>
                  <a:srgbClr val="666666"/>
                </a:solidFill>
              </a:rPr>
              <a:t>Client</a:t>
            </a:r>
            <a:endParaRPr sz="1200" dirty="0">
              <a:solidFill>
                <a:srgbClr val="666666"/>
              </a:solidFill>
            </a:endParaRPr>
          </a:p>
          <a:p>
            <a:pPr marL="457200" lvl="0" indent="-304800" algn="just" rtl="0">
              <a:lnSpc>
                <a:spcPct val="150000"/>
              </a:lnSpc>
              <a:spcBef>
                <a:spcPts val="0"/>
              </a:spcBef>
              <a:spcAft>
                <a:spcPts val="0"/>
              </a:spcAft>
              <a:buClr>
                <a:srgbClr val="666666"/>
              </a:buClr>
              <a:buSzPts val="1200"/>
              <a:buChar char="●"/>
            </a:pPr>
            <a:r>
              <a:rPr lang="en" sz="1200" dirty="0">
                <a:solidFill>
                  <a:srgbClr val="666666"/>
                </a:solidFill>
              </a:rPr>
              <a:t>Entities</a:t>
            </a:r>
            <a:endParaRPr sz="1200" dirty="0">
              <a:solidFill>
                <a:srgbClr val="666666"/>
              </a:solidFill>
            </a:endParaRPr>
          </a:p>
          <a:p>
            <a:pPr marL="457200" lvl="0" indent="-304800" algn="just" rtl="0">
              <a:lnSpc>
                <a:spcPct val="150000"/>
              </a:lnSpc>
              <a:spcBef>
                <a:spcPts val="0"/>
              </a:spcBef>
              <a:spcAft>
                <a:spcPts val="0"/>
              </a:spcAft>
              <a:buClr>
                <a:srgbClr val="666666"/>
              </a:buClr>
              <a:buSzPts val="1200"/>
              <a:buChar char="●"/>
            </a:pPr>
            <a:r>
              <a:rPr lang="en" sz="1200" dirty="0">
                <a:solidFill>
                  <a:srgbClr val="666666"/>
                </a:solidFill>
              </a:rPr>
              <a:t>Models</a:t>
            </a:r>
            <a:endParaRPr sz="1200" dirty="0">
              <a:solidFill>
                <a:srgbClr val="666666"/>
              </a:solidFill>
            </a:endParaRPr>
          </a:p>
          <a:p>
            <a:pPr marL="457200" lvl="0" indent="-304800" algn="just" rtl="0">
              <a:lnSpc>
                <a:spcPct val="150000"/>
              </a:lnSpc>
              <a:spcBef>
                <a:spcPts val="0"/>
              </a:spcBef>
              <a:spcAft>
                <a:spcPts val="0"/>
              </a:spcAft>
              <a:buClr>
                <a:srgbClr val="666666"/>
              </a:buClr>
              <a:buSzPts val="1200"/>
              <a:buChar char="●"/>
            </a:pPr>
            <a:r>
              <a:rPr lang="en" sz="1200" dirty="0">
                <a:solidFill>
                  <a:srgbClr val="666666"/>
                </a:solidFill>
              </a:rPr>
              <a:t>Data Access</a:t>
            </a:r>
            <a:endParaRPr sz="1200" dirty="0">
              <a:solidFill>
                <a:srgbClr val="666666"/>
              </a:solidFill>
            </a:endParaRPr>
          </a:p>
          <a:p>
            <a:pPr marL="457200" lvl="0" indent="-304800" algn="just" rtl="0">
              <a:lnSpc>
                <a:spcPct val="150000"/>
              </a:lnSpc>
              <a:spcBef>
                <a:spcPts val="0"/>
              </a:spcBef>
              <a:spcAft>
                <a:spcPts val="0"/>
              </a:spcAft>
              <a:buClr>
                <a:srgbClr val="666666"/>
              </a:buClr>
              <a:buSzPts val="1200"/>
              <a:buChar char="●"/>
            </a:pPr>
            <a:r>
              <a:rPr lang="en" sz="1200" dirty="0">
                <a:solidFill>
                  <a:srgbClr val="666666"/>
                </a:solidFill>
              </a:rPr>
              <a:t>Business Logic</a:t>
            </a:r>
            <a:endParaRPr sz="1200" dirty="0">
              <a:solidFill>
                <a:srgbClr val="666666"/>
              </a:solidFill>
            </a:endParaRPr>
          </a:p>
          <a:p>
            <a:pPr marL="0" lvl="0" indent="0" algn="just" rtl="0">
              <a:lnSpc>
                <a:spcPct val="150000"/>
              </a:lnSpc>
              <a:spcBef>
                <a:spcPts val="0"/>
              </a:spcBef>
              <a:spcAft>
                <a:spcPts val="0"/>
              </a:spcAft>
              <a:buNone/>
            </a:pPr>
            <a:endParaRPr sz="1200" dirty="0">
              <a:solidFill>
                <a:srgbClr val="000000"/>
              </a:solidFill>
              <a:latin typeface="Times New Roman"/>
              <a:ea typeface="Times New Roman"/>
              <a:cs typeface="Times New Roman"/>
              <a:sym typeface="Times New Roman"/>
            </a:endParaRPr>
          </a:p>
          <a:p>
            <a:pPr marL="0" lvl="0" indent="0" algn="l" rtl="0">
              <a:lnSpc>
                <a:spcPct val="150000"/>
              </a:lnSpc>
              <a:spcBef>
                <a:spcPts val="0"/>
              </a:spcBef>
              <a:spcAft>
                <a:spcPts val="0"/>
              </a:spcAft>
              <a:buNone/>
            </a:pPr>
            <a:endParaRPr sz="1200" dirty="0">
              <a:solidFill>
                <a:srgbClr val="000000"/>
              </a:solidFill>
              <a:latin typeface="Times New Roman"/>
              <a:ea typeface="Times New Roman"/>
              <a:cs typeface="Times New Roman"/>
              <a:sym typeface="Times New Roman"/>
            </a:endParaRPr>
          </a:p>
          <a:p>
            <a:pPr marL="0" lvl="0" indent="0" algn="l" rtl="0">
              <a:spcBef>
                <a:spcPts val="0"/>
              </a:spcBef>
              <a:spcAft>
                <a:spcPts val="1600"/>
              </a:spcAft>
              <a:buNone/>
            </a:pP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7"/>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Arhitectura Aplicatiei</a:t>
            </a:r>
            <a:endParaRPr/>
          </a:p>
        </p:txBody>
      </p:sp>
      <p:pic>
        <p:nvPicPr>
          <p:cNvPr id="89" name="Google Shape;89;p17"/>
          <p:cNvPicPr preferRelativeResize="0"/>
          <p:nvPr/>
        </p:nvPicPr>
        <p:blipFill>
          <a:blip r:embed="rId3">
            <a:alphaModFix/>
          </a:blip>
          <a:stretch>
            <a:fillRect/>
          </a:stretch>
        </p:blipFill>
        <p:spPr>
          <a:xfrm>
            <a:off x="1859451" y="1476025"/>
            <a:ext cx="5769272" cy="3456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Arhitectura aplicatiei</a:t>
            </a:r>
            <a:endParaRPr/>
          </a:p>
        </p:txBody>
      </p:sp>
      <p:pic>
        <p:nvPicPr>
          <p:cNvPr id="95" name="Google Shape;95;p18"/>
          <p:cNvPicPr preferRelativeResize="0"/>
          <p:nvPr/>
        </p:nvPicPr>
        <p:blipFill>
          <a:blip r:embed="rId3">
            <a:alphaModFix/>
          </a:blip>
          <a:stretch>
            <a:fillRect/>
          </a:stretch>
        </p:blipFill>
        <p:spPr>
          <a:xfrm>
            <a:off x="1937325" y="1360475"/>
            <a:ext cx="5269399" cy="37140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F4AF6-3E3E-42EA-9A7A-D4463CE2906C}"/>
              </a:ext>
            </a:extLst>
          </p:cNvPr>
          <p:cNvSpPr>
            <a:spLocks noGrp="1"/>
          </p:cNvSpPr>
          <p:nvPr>
            <p:ph type="title"/>
          </p:nvPr>
        </p:nvSpPr>
        <p:spPr/>
        <p:txBody>
          <a:bodyPr/>
          <a:lstStyle/>
          <a:p>
            <a:r>
              <a:rPr lang="en-US" dirty="0"/>
              <a:t>Demo</a:t>
            </a:r>
            <a:endParaRPr lang="ro-RO" dirty="0"/>
          </a:p>
        </p:txBody>
      </p:sp>
      <p:sp>
        <p:nvSpPr>
          <p:cNvPr id="3" name="Text Placeholder 2">
            <a:extLst>
              <a:ext uri="{FF2B5EF4-FFF2-40B4-BE49-F238E27FC236}">
                <a16:creationId xmlns:a16="http://schemas.microsoft.com/office/drawing/2014/main" id="{28221B4D-B18D-4B50-B003-E824DFFA99F2}"/>
              </a:ext>
            </a:extLst>
          </p:cNvPr>
          <p:cNvSpPr>
            <a:spLocks noGrp="1"/>
          </p:cNvSpPr>
          <p:nvPr>
            <p:ph type="body" idx="1"/>
          </p:nvPr>
        </p:nvSpPr>
        <p:spPr/>
        <p:txBody>
          <a:bodyPr/>
          <a:lstStyle/>
          <a:p>
            <a:pPr marL="146050" indent="0">
              <a:buNone/>
            </a:pPr>
            <a:endParaRPr lang="ro-RO" dirty="0"/>
          </a:p>
        </p:txBody>
      </p:sp>
    </p:spTree>
    <p:extLst>
      <p:ext uri="{BB962C8B-B14F-4D97-AF65-F5344CB8AC3E}">
        <p14:creationId xmlns:p14="http://schemas.microsoft.com/office/powerpoint/2010/main" val="29495672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9"/>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Demo</a:t>
            </a:r>
            <a:endParaRPr/>
          </a:p>
        </p:txBody>
      </p:sp>
      <p:sp>
        <p:nvSpPr>
          <p:cNvPr id="101" name="Google Shape;101;p19"/>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 name="Untitled5">
            <a:hlinkClick r:id="" action="ppaction://media"/>
            <a:extLst>
              <a:ext uri="{FF2B5EF4-FFF2-40B4-BE49-F238E27FC236}">
                <a16:creationId xmlns:a16="http://schemas.microsoft.com/office/drawing/2014/main" id="{65AFA485-4AD7-4E11-A31D-A0D7E819B0E9}"/>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0" y="0"/>
            <a:ext cx="9144000" cy="5143500"/>
          </a:xfrm>
          <a:prstGeom prst="rect">
            <a:avLst/>
          </a:prstGeom>
        </p:spPr>
      </p:pic>
      <p:pic>
        <p:nvPicPr>
          <p:cNvPr id="3" name="final_5d1863ff9de088001437f0e0_750241">
            <a:hlinkClick r:id="" action="ppaction://media"/>
            <a:extLst>
              <a:ext uri="{FF2B5EF4-FFF2-40B4-BE49-F238E27FC236}">
                <a16:creationId xmlns:a16="http://schemas.microsoft.com/office/drawing/2014/main" id="{E56A5049-C976-4EB4-AD9F-E1B08AD404E6}"/>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4963"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875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1" fill="hold" display="0">
                  <p:stCondLst>
                    <p:cond delay="indefinite"/>
                  </p:stCondLst>
                </p:cTn>
                <p:tgtEl>
                  <p:spTgt spid="2"/>
                </p:tgtEl>
              </p:cMediaNode>
            </p:video>
            <p:seq concurrent="1" nextAc="seek">
              <p:cTn id="12" restart="whenNotActive" fill="hold" evtFilter="cancelBubble" nodeType="interactiveSeq">
                <p:stCondLst>
                  <p:cond evt="onClick" delay="0">
                    <p:tgtEl>
                      <p:spTgt spid="2"/>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2"/>
                                        </p:tgtEl>
                                      </p:cBhvr>
                                    </p:cmd>
                                  </p:childTnLst>
                                </p:cTn>
                              </p:par>
                            </p:childTnLst>
                          </p:cTn>
                        </p:par>
                      </p:childTnLst>
                    </p:cTn>
                  </p:par>
                </p:childTnLst>
              </p:cTn>
              <p:nextCondLst>
                <p:cond evt="onClick" delay="0">
                  <p:tgtEl>
                    <p:spTgt spid="2"/>
                  </p:tgtEl>
                </p:cond>
              </p:nextCondLst>
            </p:seq>
            <p:video>
              <p:cMediaNode vol="80000">
                <p:cTn id="17" fill="hold" display="0">
                  <p:stCondLst>
                    <p:cond delay="indefinite"/>
                  </p:stCondLst>
                </p:cTn>
                <p:tgtEl>
                  <p:spTgt spid="3"/>
                </p:tgtEl>
              </p:cMediaNode>
            </p:video>
            <p:seq concurrent="1" nextAc="seek">
              <p:cTn id="18" restart="whenNotActive" fill="hold" evtFilter="cancelBubble" nodeType="interactiveSeq">
                <p:stCondLst>
                  <p:cond evt="onClick" delay="0">
                    <p:tgtEl>
                      <p:spTgt spid="3"/>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Untitled3">
            <a:hlinkClick r:id="" action="ppaction://media"/>
            <a:extLst>
              <a:ext uri="{FF2B5EF4-FFF2-40B4-BE49-F238E27FC236}">
                <a16:creationId xmlns:a16="http://schemas.microsoft.com/office/drawing/2014/main" id="{1111E24E-7197-4BC0-9CE2-68FB70395980}"/>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0"/>
            <a:ext cx="9144000" cy="5143500"/>
          </a:xfrm>
          <a:prstGeom prst="rect">
            <a:avLst/>
          </a:prstGeom>
        </p:spPr>
      </p:pic>
      <p:pic>
        <p:nvPicPr>
          <p:cNvPr id="3" name="final_5d1864d390cdf90013bced2d_576522">
            <a:hlinkClick r:id="" action="ppaction://media"/>
            <a:extLst>
              <a:ext uri="{FF2B5EF4-FFF2-40B4-BE49-F238E27FC236}">
                <a16:creationId xmlns:a16="http://schemas.microsoft.com/office/drawing/2014/main" id="{BD0F89F0-86B3-4DB8-9546-C26597A77498}"/>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0" y="0"/>
            <a:ext cx="9144000" cy="5143500"/>
          </a:xfrm>
          <a:prstGeom prst="rect">
            <a:avLst/>
          </a:prstGeom>
        </p:spPr>
      </p:pic>
    </p:spTree>
    <p:extLst>
      <p:ext uri="{BB962C8B-B14F-4D97-AF65-F5344CB8AC3E}">
        <p14:creationId xmlns:p14="http://schemas.microsoft.com/office/powerpoint/2010/main" val="4067186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7334"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487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1" fill="hold" display="0">
                  <p:stCondLst>
                    <p:cond delay="indefinite"/>
                  </p:stCondLst>
                </p:cTn>
                <p:tgtEl>
                  <p:spTgt spid="2"/>
                </p:tgtEl>
              </p:cMediaNode>
            </p:video>
            <p:seq concurrent="1" nextAc="seek">
              <p:cTn id="12" restart="whenNotActive" fill="hold" evtFilter="cancelBubble" nodeType="interactiveSeq">
                <p:stCondLst>
                  <p:cond evt="onClick" delay="0">
                    <p:tgtEl>
                      <p:spTgt spid="2"/>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2"/>
                                        </p:tgtEl>
                                      </p:cBhvr>
                                    </p:cmd>
                                  </p:childTnLst>
                                </p:cTn>
                              </p:par>
                            </p:childTnLst>
                          </p:cTn>
                        </p:par>
                      </p:childTnLst>
                    </p:cTn>
                  </p:par>
                </p:childTnLst>
              </p:cTn>
              <p:nextCondLst>
                <p:cond evt="onClick" delay="0">
                  <p:tgtEl>
                    <p:spTgt spid="2"/>
                  </p:tgtEl>
                </p:cond>
              </p:nextCondLst>
            </p:seq>
            <p:video>
              <p:cMediaNode vol="80000">
                <p:cTn id="17" fill="hold" display="0">
                  <p:stCondLst>
                    <p:cond delay="indefinite"/>
                  </p:stCondLst>
                </p:cTn>
                <p:tgtEl>
                  <p:spTgt spid="3"/>
                </p:tgtEl>
              </p:cMediaNode>
            </p:video>
            <p:seq concurrent="1" nextAc="seek">
              <p:cTn id="18" restart="whenNotActive" fill="hold" evtFilter="cancelBubble" nodeType="interactiveSeq">
                <p:stCondLst>
                  <p:cond evt="onClick" delay="0">
                    <p:tgtEl>
                      <p:spTgt spid="3"/>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TotalTime>
  <Words>548</Words>
  <Application>Microsoft Office PowerPoint</Application>
  <PresentationFormat>On-screen Show (16:9)</PresentationFormat>
  <Paragraphs>40</Paragraphs>
  <Slides>12</Slides>
  <Notes>9</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Merriweather</vt:lpstr>
      <vt:lpstr>Times New Roman</vt:lpstr>
      <vt:lpstr>Arial</vt:lpstr>
      <vt:lpstr>Roboto</vt:lpstr>
      <vt:lpstr>Paradigm</vt:lpstr>
      <vt:lpstr>Academic Management</vt:lpstr>
      <vt:lpstr>Introducere</vt:lpstr>
      <vt:lpstr>Contributii</vt:lpstr>
      <vt:lpstr>Arhitectura</vt:lpstr>
      <vt:lpstr>Arhitectura Aplicatiei</vt:lpstr>
      <vt:lpstr>Arhitectura aplicatiei</vt:lpstr>
      <vt:lpstr>Demo</vt:lpstr>
      <vt:lpstr>Demo</vt:lpstr>
      <vt:lpstr>PowerPoint Presentation</vt:lpstr>
      <vt:lpstr>PowerPoint Presentation</vt:lpstr>
      <vt:lpstr>Concluzii</vt:lpstr>
      <vt:lpstr>Directii viitoare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Academic Management</dc:title>
  <cp:lastModifiedBy>bianca</cp:lastModifiedBy>
  <cp:revision>5</cp:revision>
  <dcterms:modified xsi:type="dcterms:W3CDTF">2019-06-30T08:07:42Z</dcterms:modified>
</cp:coreProperties>
</file>